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9" r:id="rId5"/>
    <p:sldId id="267" r:id="rId6"/>
    <p:sldId id="268" r:id="rId7"/>
    <p:sldId id="273" r:id="rId8"/>
    <p:sldId id="262"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357298"/>
            <a:ext cx="7772400" cy="1470025"/>
          </a:xfrm>
        </p:spPr>
        <p:txBody>
          <a:bodyPr/>
          <a:lstStyle/>
          <a:p>
            <a:pPr algn="ctr"/>
            <a:r>
              <a:rPr lang="en-IN" dirty="0" smtClean="0">
                <a:solidFill>
                  <a:schemeClr val="tx1"/>
                </a:solidFill>
                <a:latin typeface="Times New Roman" pitchFamily="18" charset="0"/>
                <a:cs typeface="Times New Roman" pitchFamily="18" charset="0"/>
              </a:rPr>
              <a:t>Glucagon </a:t>
            </a:r>
            <a:br>
              <a:rPr lang="en-IN" dirty="0" smtClean="0">
                <a:solidFill>
                  <a:schemeClr val="tx1"/>
                </a:solidFill>
                <a:latin typeface="Times New Roman" pitchFamily="18" charset="0"/>
                <a:cs typeface="Times New Roman" pitchFamily="18" charset="0"/>
              </a:rPr>
            </a:br>
            <a:r>
              <a:rPr lang="en-IN" dirty="0" smtClean="0">
                <a:solidFill>
                  <a:schemeClr val="tx1"/>
                </a:solidFill>
                <a:latin typeface="Times New Roman" pitchFamily="18" charset="0"/>
                <a:cs typeface="Times New Roman" pitchFamily="18" charset="0"/>
              </a:rPr>
              <a:t>recombinant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1043608" y="3284984"/>
            <a:ext cx="6624736" cy="3240360"/>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a:t>
            </a:r>
            <a:r>
              <a:rPr lang="en-US"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DB00040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a:t>
            </a:r>
            <a:r>
              <a:rPr lang="en-IN" dirty="0" smtClean="0">
                <a:solidFill>
                  <a:srgbClr val="2F2B20"/>
                </a:solidFill>
              </a:rPr>
              <a:t>: C</a:t>
            </a:r>
            <a:r>
              <a:rPr lang="en-IN" baseline="-25000" dirty="0" smtClean="0">
                <a:solidFill>
                  <a:srgbClr val="2F2B20"/>
                </a:solidFill>
              </a:rPr>
              <a:t>165</a:t>
            </a:r>
            <a:r>
              <a:rPr lang="en-IN" dirty="0" smtClean="0">
                <a:solidFill>
                  <a:srgbClr val="2F2B20"/>
                </a:solidFill>
              </a:rPr>
              <a:t>H</a:t>
            </a:r>
            <a:r>
              <a:rPr lang="en-IN" baseline="-25000" dirty="0" smtClean="0">
                <a:solidFill>
                  <a:srgbClr val="2F2B20"/>
                </a:solidFill>
              </a:rPr>
              <a:t>249</a:t>
            </a:r>
            <a:r>
              <a:rPr lang="en-IN" dirty="0" smtClean="0">
                <a:solidFill>
                  <a:srgbClr val="2F2B20"/>
                </a:solidFill>
              </a:rPr>
              <a:t>N</a:t>
            </a:r>
            <a:r>
              <a:rPr lang="en-IN" baseline="-25000" dirty="0" smtClean="0">
                <a:solidFill>
                  <a:srgbClr val="2F2B20"/>
                </a:solidFill>
              </a:rPr>
              <a:t>49</a:t>
            </a:r>
            <a:r>
              <a:rPr lang="en-IN" dirty="0" smtClean="0">
                <a:solidFill>
                  <a:srgbClr val="2F2B20"/>
                </a:solidFill>
              </a:rPr>
              <a:t>O</a:t>
            </a:r>
            <a:r>
              <a:rPr lang="en-IN" baseline="-25000" dirty="0" smtClean="0">
                <a:solidFill>
                  <a:srgbClr val="2F2B20"/>
                </a:solidFill>
              </a:rPr>
              <a:t>51</a:t>
            </a:r>
            <a:r>
              <a:rPr lang="en-IN" dirty="0" smtClean="0">
                <a:solidFill>
                  <a:srgbClr val="2F2B20"/>
                </a:solidFill>
              </a:rPr>
              <a:t>S</a:t>
            </a:r>
            <a:r>
              <a:rPr lang="en-IN" baseline="-25000" dirty="0" smtClean="0">
                <a:solidFill>
                  <a:srgbClr val="2F2B20"/>
                </a:solidFill>
              </a:rPr>
              <a:t>1</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a:t>
            </a:r>
            <a:r>
              <a:rPr lang="en-IN" dirty="0" smtClean="0">
                <a:solidFill>
                  <a:srgbClr val="2F2B20"/>
                </a:solidFill>
              </a:rPr>
              <a:t>: 3767.1000</a:t>
            </a:r>
            <a:endParaRPr lang="en-US" dirty="0" smtClean="0">
              <a:solidFill>
                <a:srgbClr val="2F2B2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1285860"/>
            <a:ext cx="7854696" cy="5184576"/>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29 residue peptide hormone. Glucagon is synthesized in a special non- pathogenic laboratory strain of Escherichia coli bacteria that has been genetically altered by the addition of the gene for </a:t>
            </a:r>
            <a:r>
              <a:rPr lang="en-IN" sz="1800" dirty="0" err="1" smtClean="0">
                <a:solidFill>
                  <a:schemeClr val="tx1"/>
                </a:solidFill>
                <a:latin typeface="Times New Roman" pitchFamily="18" charset="0"/>
                <a:cs typeface="Times New Roman" pitchFamily="18" charset="0"/>
              </a:rPr>
              <a:t>glucagons</a:t>
            </a:r>
            <a:r>
              <a:rPr lang="en-IN"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treatment of severe </a:t>
            </a:r>
            <a:r>
              <a:rPr lang="en-IN" sz="1800" dirty="0" err="1" smtClean="0">
                <a:solidFill>
                  <a:schemeClr val="tx1"/>
                </a:solidFill>
                <a:latin typeface="Times New Roman" pitchFamily="18" charset="0"/>
                <a:cs typeface="Times New Roman" pitchFamily="18" charset="0"/>
              </a:rPr>
              <a:t>hypoglycemia</a:t>
            </a:r>
            <a:r>
              <a:rPr lang="en-IN" sz="1800" dirty="0" smtClean="0">
                <a:solidFill>
                  <a:schemeClr val="tx1"/>
                </a:solidFill>
                <a:latin typeface="Times New Roman" pitchFamily="18" charset="0"/>
                <a:cs typeface="Times New Roman" pitchFamily="18" charset="0"/>
              </a:rPr>
              <a:t>, also used in gastrointestinal imaging </a:t>
            </a:r>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Used in the treatment of </a:t>
            </a:r>
            <a:r>
              <a:rPr lang="en-IN" sz="1800" dirty="0" err="1" smtClean="0">
                <a:solidFill>
                  <a:schemeClr val="tx1"/>
                </a:solidFill>
                <a:latin typeface="Times New Roman" pitchFamily="18" charset="0"/>
                <a:cs typeface="Times New Roman" pitchFamily="18" charset="0"/>
              </a:rPr>
              <a:t>hypoglycemia</a:t>
            </a:r>
            <a:r>
              <a:rPr lang="en-IN" sz="1800" dirty="0" smtClean="0">
                <a:solidFill>
                  <a:schemeClr val="tx1"/>
                </a:solidFill>
                <a:latin typeface="Times New Roman" pitchFamily="18" charset="0"/>
                <a:cs typeface="Times New Roman" pitchFamily="18" charset="0"/>
              </a:rPr>
              <a:t> and in gastric imaging, glucagon increases blood glucose concentration and is used in the treatment of </a:t>
            </a:r>
            <a:r>
              <a:rPr lang="en-IN" sz="1800" dirty="0" err="1" smtClean="0">
                <a:solidFill>
                  <a:schemeClr val="tx1"/>
                </a:solidFill>
                <a:latin typeface="Times New Roman" pitchFamily="18" charset="0"/>
                <a:cs typeface="Times New Roman" pitchFamily="18" charset="0"/>
              </a:rPr>
              <a:t>hypoglycemia</a:t>
            </a:r>
            <a:r>
              <a:rPr lang="en-IN" sz="1800" dirty="0" smtClean="0">
                <a:solidFill>
                  <a:schemeClr val="tx1"/>
                </a:solidFill>
                <a:latin typeface="Times New Roman" pitchFamily="18" charset="0"/>
                <a:cs typeface="Times New Roman" pitchFamily="18" charset="0"/>
              </a:rPr>
              <a:t>. Glucagon acts only on liver glycogen, converting it to glucose through the release of insulin. It also relaxes the smooth muscles of the gastrointestinal tract.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928670"/>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800" dirty="0" smtClean="0">
                <a:solidFill>
                  <a:schemeClr val="tx1"/>
                </a:solidFill>
                <a:latin typeface="Times New Roman" pitchFamily="18" charset="0"/>
                <a:cs typeface="Times New Roman" pitchFamily="18" charset="0"/>
              </a:rPr>
              <a:t>Glucagon binds the glucagon receptor, a G protein-coupled receptor located in the plasma membrane, which then initiates a dual </a:t>
            </a:r>
            <a:r>
              <a:rPr lang="en-IN" sz="1800" dirty="0" err="1" smtClean="0">
                <a:solidFill>
                  <a:schemeClr val="tx1"/>
                </a:solidFill>
                <a:latin typeface="Times New Roman" pitchFamily="18" charset="0"/>
                <a:cs typeface="Times New Roman" pitchFamily="18" charset="0"/>
              </a:rPr>
              <a:t>signaling</a:t>
            </a:r>
            <a:r>
              <a:rPr lang="en-IN" sz="1800" dirty="0" smtClean="0">
                <a:solidFill>
                  <a:schemeClr val="tx1"/>
                </a:solidFill>
                <a:latin typeface="Times New Roman" pitchFamily="18" charset="0"/>
                <a:cs typeface="Times New Roman" pitchFamily="18" charset="0"/>
              </a:rPr>
              <a:t> pathway using both </a:t>
            </a:r>
            <a:r>
              <a:rPr lang="en-IN" sz="1800" dirty="0" err="1" smtClean="0">
                <a:solidFill>
                  <a:schemeClr val="tx1"/>
                </a:solidFill>
                <a:latin typeface="Times New Roman" pitchFamily="18" charset="0"/>
                <a:cs typeface="Times New Roman" pitchFamily="18" charset="0"/>
              </a:rPr>
              <a:t>adenylate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cyclase</a:t>
            </a:r>
            <a:r>
              <a:rPr lang="en-IN" sz="1800" dirty="0" smtClean="0">
                <a:solidFill>
                  <a:schemeClr val="tx1"/>
                </a:solidFill>
                <a:latin typeface="Times New Roman" pitchFamily="18" charset="0"/>
                <a:cs typeface="Times New Roman" pitchFamily="18" charset="0"/>
              </a:rPr>
              <a:t> activation and increased intracellular calcium. </a:t>
            </a:r>
            <a:r>
              <a:rPr lang="en-IN" sz="1800" dirty="0" err="1" smtClean="0">
                <a:solidFill>
                  <a:schemeClr val="tx1"/>
                </a:solidFill>
                <a:latin typeface="Times New Roman" pitchFamily="18" charset="0"/>
                <a:cs typeface="Times New Roman" pitchFamily="18" charset="0"/>
              </a:rPr>
              <a:t>Adenylate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cyclase</a:t>
            </a:r>
            <a:r>
              <a:rPr lang="en-IN" sz="1800" dirty="0" smtClean="0">
                <a:solidFill>
                  <a:schemeClr val="tx1"/>
                </a:solidFill>
                <a:latin typeface="Times New Roman" pitchFamily="18" charset="0"/>
                <a:cs typeface="Times New Roman" pitchFamily="18" charset="0"/>
              </a:rPr>
              <a:t> manufactures </a:t>
            </a:r>
            <a:r>
              <a:rPr lang="en-IN" sz="1800" dirty="0" err="1" smtClean="0">
                <a:solidFill>
                  <a:schemeClr val="tx1"/>
                </a:solidFill>
                <a:latin typeface="Times New Roman" pitchFamily="18" charset="0"/>
                <a:cs typeface="Times New Roman" pitchFamily="18" charset="0"/>
              </a:rPr>
              <a:t>cAMP</a:t>
            </a:r>
            <a:r>
              <a:rPr lang="en-IN" sz="1800" dirty="0" smtClean="0">
                <a:solidFill>
                  <a:schemeClr val="tx1"/>
                </a:solidFill>
                <a:latin typeface="Times New Roman" pitchFamily="18" charset="0"/>
                <a:cs typeface="Times New Roman" pitchFamily="18" charset="0"/>
              </a:rPr>
              <a:t> (cyclic AMP), which activates protein </a:t>
            </a:r>
            <a:r>
              <a:rPr lang="en-IN" sz="1800" dirty="0" err="1" smtClean="0">
                <a:solidFill>
                  <a:schemeClr val="tx1"/>
                </a:solidFill>
                <a:latin typeface="Times New Roman" pitchFamily="18" charset="0"/>
                <a:cs typeface="Times New Roman" pitchFamily="18" charset="0"/>
              </a:rPr>
              <a:t>kinase</a:t>
            </a:r>
            <a:r>
              <a:rPr lang="en-IN" sz="1800" dirty="0" smtClean="0">
                <a:solidFill>
                  <a:schemeClr val="tx1"/>
                </a:solidFill>
                <a:latin typeface="Times New Roman" pitchFamily="18" charset="0"/>
                <a:cs typeface="Times New Roman" pitchFamily="18" charset="0"/>
              </a:rPr>
              <a:t> A (</a:t>
            </a:r>
            <a:r>
              <a:rPr lang="en-IN" sz="1800" dirty="0" err="1" smtClean="0">
                <a:solidFill>
                  <a:schemeClr val="tx1"/>
                </a:solidFill>
                <a:latin typeface="Times New Roman" pitchFamily="18" charset="0"/>
                <a:cs typeface="Times New Roman" pitchFamily="18" charset="0"/>
              </a:rPr>
              <a:t>cAMP</a:t>
            </a:r>
            <a:r>
              <a:rPr lang="en-IN" sz="1800" dirty="0" smtClean="0">
                <a:solidFill>
                  <a:schemeClr val="tx1"/>
                </a:solidFill>
                <a:latin typeface="Times New Roman" pitchFamily="18" charset="0"/>
                <a:cs typeface="Times New Roman" pitchFamily="18" charset="0"/>
              </a:rPr>
              <a:t>-dependent protein </a:t>
            </a:r>
            <a:r>
              <a:rPr lang="en-IN" sz="1800" dirty="0" err="1" smtClean="0">
                <a:solidFill>
                  <a:schemeClr val="tx1"/>
                </a:solidFill>
                <a:latin typeface="Times New Roman" pitchFamily="18" charset="0"/>
                <a:cs typeface="Times New Roman" pitchFamily="18" charset="0"/>
              </a:rPr>
              <a:t>kinase</a:t>
            </a:r>
            <a:r>
              <a:rPr lang="en-IN" sz="1800" dirty="0" smtClean="0">
                <a:solidFill>
                  <a:schemeClr val="tx1"/>
                </a:solidFill>
                <a:latin typeface="Times New Roman" pitchFamily="18" charset="0"/>
                <a:cs typeface="Times New Roman" pitchFamily="18" charset="0"/>
              </a:rPr>
              <a:t>). This enzyme, in turn, activates </a:t>
            </a:r>
            <a:r>
              <a:rPr lang="en-IN" sz="1800" dirty="0" err="1" smtClean="0">
                <a:solidFill>
                  <a:schemeClr val="tx1"/>
                </a:solidFill>
                <a:latin typeface="Times New Roman" pitchFamily="18" charset="0"/>
                <a:cs typeface="Times New Roman" pitchFamily="18" charset="0"/>
              </a:rPr>
              <a:t>phosphorylase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kinase</a:t>
            </a:r>
            <a:r>
              <a:rPr lang="en-IN" sz="1800" dirty="0" smtClean="0">
                <a:solidFill>
                  <a:schemeClr val="tx1"/>
                </a:solidFill>
                <a:latin typeface="Times New Roman" pitchFamily="18" charset="0"/>
                <a:cs typeface="Times New Roman" pitchFamily="18" charset="0"/>
              </a:rPr>
              <a:t>, which, in turn, </a:t>
            </a:r>
            <a:r>
              <a:rPr lang="en-IN" sz="1800" dirty="0" err="1" smtClean="0">
                <a:solidFill>
                  <a:schemeClr val="tx1"/>
                </a:solidFill>
                <a:latin typeface="Times New Roman" pitchFamily="18" charset="0"/>
                <a:cs typeface="Times New Roman" pitchFamily="18" charset="0"/>
              </a:rPr>
              <a:t>phosphorylates</a:t>
            </a:r>
            <a:r>
              <a:rPr lang="en-IN" sz="1800" dirty="0" smtClean="0">
                <a:solidFill>
                  <a:schemeClr val="tx1"/>
                </a:solidFill>
                <a:latin typeface="Times New Roman" pitchFamily="18" charset="0"/>
                <a:cs typeface="Times New Roman" pitchFamily="18" charset="0"/>
              </a:rPr>
              <a:t> glycogen </a:t>
            </a:r>
            <a:r>
              <a:rPr lang="en-IN" sz="1800" dirty="0" err="1" smtClean="0">
                <a:solidFill>
                  <a:schemeClr val="tx1"/>
                </a:solidFill>
                <a:latin typeface="Times New Roman" pitchFamily="18" charset="0"/>
                <a:cs typeface="Times New Roman" pitchFamily="18" charset="0"/>
              </a:rPr>
              <a:t>phosphorylase</a:t>
            </a:r>
            <a:r>
              <a:rPr lang="en-IN" sz="1800" dirty="0" smtClean="0">
                <a:solidFill>
                  <a:schemeClr val="tx1"/>
                </a:solidFill>
                <a:latin typeface="Times New Roman" pitchFamily="18" charset="0"/>
                <a:cs typeface="Times New Roman" pitchFamily="18" charset="0"/>
              </a:rPr>
              <a:t>, converting into the active form called </a:t>
            </a:r>
            <a:r>
              <a:rPr lang="en-IN" sz="1800" dirty="0" err="1" smtClean="0">
                <a:solidFill>
                  <a:schemeClr val="tx1"/>
                </a:solidFill>
                <a:latin typeface="Times New Roman" pitchFamily="18" charset="0"/>
                <a:cs typeface="Times New Roman" pitchFamily="18" charset="0"/>
              </a:rPr>
              <a:t>phosphorylase</a:t>
            </a:r>
            <a:r>
              <a:rPr lang="en-IN" sz="1800" dirty="0" smtClean="0">
                <a:solidFill>
                  <a:schemeClr val="tx1"/>
                </a:solidFill>
                <a:latin typeface="Times New Roman" pitchFamily="18" charset="0"/>
                <a:cs typeface="Times New Roman" pitchFamily="18" charset="0"/>
              </a:rPr>
              <a:t> A. </a:t>
            </a:r>
            <a:r>
              <a:rPr lang="en-IN" sz="1800" dirty="0" err="1" smtClean="0">
                <a:solidFill>
                  <a:schemeClr val="tx1"/>
                </a:solidFill>
                <a:latin typeface="Times New Roman" pitchFamily="18" charset="0"/>
                <a:cs typeface="Times New Roman" pitchFamily="18" charset="0"/>
              </a:rPr>
              <a:t>Phosphorylase</a:t>
            </a:r>
            <a:r>
              <a:rPr lang="en-IN" sz="1800" dirty="0" smtClean="0">
                <a:solidFill>
                  <a:schemeClr val="tx1"/>
                </a:solidFill>
                <a:latin typeface="Times New Roman" pitchFamily="18" charset="0"/>
                <a:cs typeface="Times New Roman" pitchFamily="18" charset="0"/>
              </a:rPr>
              <a:t> A is the enzyme responsible for the release of glucose-1-phosphate from glycogen polymers. This yields glucose molecules to be released into the blood. Glucagon receptors are found in the liver, kidney, brain and pancreatic islet cells. The glucagon mediated signals lead to an increase in insulin excretion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04664"/>
            <a:ext cx="7344816" cy="5609228"/>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Volume </a:t>
            </a:r>
            <a:r>
              <a:rPr lang="en-US" sz="2400" b="1" dirty="0">
                <a:latin typeface="Times New Roman" pitchFamily="18" charset="0"/>
                <a:cs typeface="Times New Roman" pitchFamily="18" charset="0"/>
              </a:rPr>
              <a:t>of distribution </a:t>
            </a:r>
            <a:r>
              <a:rPr lang="en-US" sz="2400" b="1" dirty="0" smtClean="0">
                <a:latin typeface="Times New Roman" pitchFamily="18" charset="0"/>
                <a:cs typeface="Times New Roman" pitchFamily="18" charset="0"/>
              </a:rPr>
              <a:t>:</a:t>
            </a:r>
          </a:p>
          <a:p>
            <a:pPr>
              <a:lnSpc>
                <a:spcPct val="150000"/>
              </a:lnSpc>
              <a:buFont typeface="Arial" charset="0"/>
              <a:buChar char="•"/>
            </a:pPr>
            <a:r>
              <a:rPr lang="en-IN" dirty="0" smtClean="0">
                <a:latin typeface="Times New Roman" pitchFamily="18" charset="0"/>
                <a:cs typeface="Times New Roman" pitchFamily="18" charset="0"/>
              </a:rPr>
              <a:t>0.25 L/kg </a:t>
            </a:r>
          </a:p>
          <a:p>
            <a:pPr>
              <a:lnSpc>
                <a:spcPct val="150000"/>
              </a:lnSpc>
              <a:buFont typeface="Arial" charset="0"/>
              <a:buChar char="•"/>
            </a:pPr>
            <a:endParaRPr lang="en-US" b="1" dirty="0" smtClean="0">
              <a:latin typeface="Times New Roman" pitchFamily="18" charset="0"/>
              <a:cs typeface="Times New Roman" pitchFamily="18" charset="0"/>
            </a:endParaRPr>
          </a:p>
          <a:p>
            <a:pPr>
              <a:lnSpc>
                <a:spcPct val="150000"/>
              </a:lnSpc>
            </a:pPr>
            <a:r>
              <a:rPr lang="en-US" sz="2400" b="1" dirty="0" smtClean="0">
                <a:latin typeface="Times New Roman" pitchFamily="18" charset="0"/>
                <a:cs typeface="Times New Roman" pitchFamily="18" charset="0"/>
              </a:rPr>
              <a:t>Clearance :</a:t>
            </a:r>
          </a:p>
          <a:p>
            <a:pPr marL="285750" indent="-285750">
              <a:lnSpc>
                <a:spcPct val="150000"/>
              </a:lnSpc>
              <a:buFontTx/>
              <a:buChar char="•"/>
            </a:pPr>
            <a:r>
              <a:rPr lang="en-IN" dirty="0" smtClean="0">
                <a:latin typeface="Times New Roman" pitchFamily="18" charset="0"/>
                <a:cs typeface="Times New Roman" pitchFamily="18" charset="0"/>
              </a:rPr>
              <a:t>13.5 </a:t>
            </a:r>
            <a:r>
              <a:rPr lang="en-IN" dirty="0" smtClean="0">
                <a:latin typeface="Times New Roman" pitchFamily="18" charset="0"/>
                <a:cs typeface="Times New Roman" pitchFamily="18" charset="0"/>
              </a:rPr>
              <a:t>mL/min/kg [Adults with IV 1 mg] </a:t>
            </a:r>
            <a:endParaRPr lang="en-IN" dirty="0" smtClean="0">
              <a:latin typeface="Times New Roman" pitchFamily="18" charset="0"/>
              <a:cs typeface="Times New Roman" pitchFamily="18" charset="0"/>
            </a:endParaRPr>
          </a:p>
          <a:p>
            <a:pPr>
              <a:lnSpc>
                <a:spcPct val="150000"/>
              </a:lnSpc>
            </a:pPr>
            <a:endParaRPr lang="en-IN" dirty="0" smtClean="0">
              <a:latin typeface="Times New Roman" pitchFamily="18" charset="0"/>
              <a:cs typeface="Times New Roman" pitchFamily="18" charset="0"/>
            </a:endParaRPr>
          </a:p>
          <a:p>
            <a:pPr marL="457200" indent="-457200">
              <a:lnSpc>
                <a:spcPct val="150000"/>
              </a:lnSpc>
              <a:buClrTx/>
            </a:pPr>
            <a:r>
              <a:rPr lang="en-US" sz="2400" b="1" dirty="0">
                <a:latin typeface="Times New Roman" pitchFamily="18" charset="0"/>
                <a:cs typeface="Times New Roman" pitchFamily="18" charset="0"/>
              </a:rPr>
              <a:t>Targets </a:t>
            </a:r>
            <a:r>
              <a:rPr lang="en-US" sz="2400" dirty="0">
                <a:latin typeface="Times New Roman" pitchFamily="18" charset="0"/>
                <a:cs typeface="Times New Roman" pitchFamily="18" charset="0"/>
              </a:rPr>
              <a:t>:</a:t>
            </a:r>
          </a:p>
          <a:p>
            <a:pPr marL="457200" indent="-457200">
              <a:lnSpc>
                <a:spcPct val="150000"/>
              </a:lnSpc>
              <a:buClrTx/>
            </a:pPr>
            <a:r>
              <a:rPr lang="en-IN" dirty="0">
                <a:latin typeface="Times New Roman" pitchFamily="18" charset="0"/>
                <a:cs typeface="Times New Roman" pitchFamily="18" charset="0"/>
              </a:rPr>
              <a:t>Glucagon receptor,Glucagon-like peptide 2 receptor,Glucagon-like peptide 1 receptor </a:t>
            </a:r>
            <a:endParaRPr lang="en-US" dirty="0">
              <a:latin typeface="Times New Roman" pitchFamily="18" charset="0"/>
              <a:cs typeface="Times New Roman" pitchFamily="18" charset="0"/>
            </a:endParaRPr>
          </a:p>
          <a:p>
            <a:pPr>
              <a:lnSpc>
                <a:spcPct val="150000"/>
              </a:lnSpc>
              <a:buClrTx/>
            </a:pPr>
            <a:r>
              <a:rPr lang="en-US" sz="2400" b="1" dirty="0">
                <a:latin typeface="Times New Roman" pitchFamily="18" charset="0"/>
                <a:cs typeface="Times New Roman" pitchFamily="18" charset="0"/>
              </a:rPr>
              <a:t>Affected organisms </a:t>
            </a:r>
            <a:r>
              <a:rPr lang="en-US" sz="2400" dirty="0">
                <a:latin typeface="Times New Roman" pitchFamily="18" charset="0"/>
                <a:cs typeface="Times New Roman" pitchFamily="18" charset="0"/>
              </a:rPr>
              <a:t>: </a:t>
            </a:r>
          </a:p>
          <a:p>
            <a:pPr>
              <a:lnSpc>
                <a:spcPct val="150000"/>
              </a:lnSpc>
              <a:buClrTx/>
            </a:pPr>
            <a:r>
              <a:rPr lang="en-IN" dirty="0">
                <a:latin typeface="Times New Roman" pitchFamily="18" charset="0"/>
                <a:cs typeface="Times New Roman" pitchFamily="18" charset="0"/>
              </a:rPr>
              <a:t>Humans and other mammals .</a:t>
            </a:r>
          </a:p>
          <a:p>
            <a:pPr>
              <a:lnSpc>
                <a:spcPct val="150000"/>
              </a:lnSpc>
            </a:pP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3367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2000240"/>
            <a:ext cx="7772400" cy="2857520"/>
          </a:xfrm>
        </p:spPr>
        <p:txBody>
          <a:bodyPr>
            <a:normAutofit/>
          </a:bodyPr>
          <a:lstStyle/>
          <a:p>
            <a:r>
              <a:rPr lang="en-US" sz="2600" b="1" dirty="0" smtClean="0">
                <a:solidFill>
                  <a:schemeClr val="tx1"/>
                </a:solidFill>
                <a:latin typeface="Times New Roman" pitchFamily="18" charset="0"/>
                <a:cs typeface="Times New Roman" pitchFamily="18" charset="0"/>
              </a:rPr>
              <a:t>Categories</a:t>
            </a:r>
            <a:r>
              <a:rPr lang="en-US" sz="2600" dirty="0" smtClean="0">
                <a:solidFill>
                  <a:schemeClr val="tx1"/>
                </a:solidFill>
                <a:latin typeface="Times New Roman" pitchFamily="18" charset="0"/>
                <a:cs typeface="Times New Roman" pitchFamily="18" charset="0"/>
              </a:rPr>
              <a:t> : </a:t>
            </a:r>
          </a:p>
          <a:p>
            <a:r>
              <a:rPr lang="en-IN" sz="2100" dirty="0" err="1" smtClean="0">
                <a:solidFill>
                  <a:schemeClr val="tx1"/>
                </a:solidFill>
                <a:latin typeface="Times New Roman" pitchFamily="18" charset="0"/>
                <a:cs typeface="Times New Roman" pitchFamily="18" charset="0"/>
              </a:rPr>
              <a:t>Hypoglycemic</a:t>
            </a:r>
            <a:r>
              <a:rPr lang="en-IN" sz="2100" dirty="0" smtClean="0">
                <a:solidFill>
                  <a:schemeClr val="tx1"/>
                </a:solidFill>
                <a:latin typeface="Times New Roman" pitchFamily="18" charset="0"/>
                <a:cs typeface="Times New Roman" pitchFamily="18" charset="0"/>
              </a:rPr>
              <a:t> Agents </a:t>
            </a:r>
            <a:endParaRPr lang="en-US" sz="2100" dirty="0" smtClean="0">
              <a:solidFill>
                <a:schemeClr val="tx1"/>
              </a:solidFill>
              <a:latin typeface="Times New Roman" pitchFamily="18" charset="0"/>
              <a:cs typeface="Times New Roman" pitchFamily="18" charset="0"/>
            </a:endParaRPr>
          </a:p>
          <a:p>
            <a:endParaRPr lang="en-US" sz="2600" dirty="0" smtClean="0">
              <a:solidFill>
                <a:schemeClr val="tx1"/>
              </a:solidFill>
              <a:latin typeface="Times New Roman" pitchFamily="18" charset="0"/>
              <a:cs typeface="Times New Roman" pitchFamily="18" charset="0"/>
            </a:endParaRPr>
          </a:p>
          <a:p>
            <a:r>
              <a:rPr lang="en-US" sz="2600" b="1" dirty="0" smtClean="0">
                <a:solidFill>
                  <a:schemeClr val="tx1"/>
                </a:solidFill>
                <a:latin typeface="Times New Roman" pitchFamily="18" charset="0"/>
                <a:cs typeface="Times New Roman" pitchFamily="18" charset="0"/>
              </a:rPr>
              <a:t>Sequence</a:t>
            </a:r>
            <a:r>
              <a:rPr lang="en-US" sz="26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HSQGTFTSDYSKYLDSRRAQDFVQWLMNT </a:t>
            </a:r>
            <a:endParaRPr lang="en-IN" sz="19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476672"/>
            <a:ext cx="8091782" cy="59766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Company : </a:t>
            </a:r>
            <a:r>
              <a:rPr lang="en-IN" sz="1800" dirty="0" smtClean="0">
                <a:solidFill>
                  <a:schemeClr val="tx1"/>
                </a:solidFill>
                <a:latin typeface="Times New Roman" pitchFamily="18" charset="0"/>
                <a:cs typeface="Times New Roman" pitchFamily="18" charset="0"/>
              </a:rPr>
              <a:t>Novo Nordisk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(glucagon [</a:t>
            </a:r>
            <a:r>
              <a:rPr lang="en-IN" sz="1800" dirty="0" err="1" smtClean="0">
                <a:solidFill>
                  <a:schemeClr val="tx1"/>
                </a:solidFill>
                <a:latin typeface="Times New Roman" pitchFamily="18" charset="0"/>
                <a:cs typeface="Times New Roman" pitchFamily="18" charset="0"/>
              </a:rPr>
              <a:t>rDNA</a:t>
            </a:r>
            <a:r>
              <a:rPr lang="en-IN" sz="1800" dirty="0" smtClean="0">
                <a:solidFill>
                  <a:schemeClr val="tx1"/>
                </a:solidFill>
                <a:latin typeface="Times New Roman" pitchFamily="18" charset="0"/>
                <a:cs typeface="Times New Roman" pitchFamily="18" charset="0"/>
              </a:rPr>
              <a:t> origin] for injection) is an </a:t>
            </a:r>
            <a:r>
              <a:rPr lang="en-IN" sz="1800" dirty="0" err="1" smtClean="0">
                <a:solidFill>
                  <a:schemeClr val="tx1"/>
                </a:solidFill>
                <a:latin typeface="Times New Roman" pitchFamily="18" charset="0"/>
                <a:cs typeface="Times New Roman" pitchFamily="18" charset="0"/>
              </a:rPr>
              <a:t>antihypoglycemic</a:t>
            </a:r>
            <a:r>
              <a:rPr lang="en-IN" sz="1800" dirty="0" smtClean="0">
                <a:solidFill>
                  <a:schemeClr val="tx1"/>
                </a:solidFill>
                <a:latin typeface="Times New Roman" pitchFamily="18" charset="0"/>
                <a:cs typeface="Times New Roman" pitchFamily="18" charset="0"/>
              </a:rPr>
              <a:t> agent and a gastrointestinal motility inhibitor. It is produced by expression of recombinant DNA in a </a:t>
            </a:r>
            <a:r>
              <a:rPr lang="en-IN" sz="1800" dirty="0" err="1" smtClean="0">
                <a:solidFill>
                  <a:schemeClr val="tx1"/>
                </a:solidFill>
                <a:latin typeface="Times New Roman" pitchFamily="18" charset="0"/>
                <a:cs typeface="Times New Roman" pitchFamily="18" charset="0"/>
              </a:rPr>
              <a:t>Saccharomyces</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cerevisiae</a:t>
            </a:r>
            <a:r>
              <a:rPr lang="en-IN" sz="1800" dirty="0" smtClean="0">
                <a:solidFill>
                  <a:schemeClr val="tx1"/>
                </a:solidFill>
                <a:latin typeface="Times New Roman" pitchFamily="18" charset="0"/>
                <a:cs typeface="Times New Roman" pitchFamily="18" charset="0"/>
              </a:rPr>
              <a:t> vector with subsequent purification. The chemical structure of the glucagon in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is identical to human glucagon and to glucagon extracted from beef and pork pancreas. Glucagon with the empirical formula of C153H225N43O49S, and a molecular weight of 3483, is a single-chain polypeptide containing 29 amino acid residues.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is used to treat severe </a:t>
            </a:r>
            <a:r>
              <a:rPr lang="en-IN" sz="1800" dirty="0" err="1" smtClean="0">
                <a:solidFill>
                  <a:schemeClr val="tx1"/>
                </a:solidFill>
                <a:latin typeface="Times New Roman" pitchFamily="18" charset="0"/>
                <a:cs typeface="Times New Roman" pitchFamily="18" charset="0"/>
              </a:rPr>
              <a:t>hypoglycemic</a:t>
            </a:r>
            <a:r>
              <a:rPr lang="en-IN" sz="1800" dirty="0" smtClean="0">
                <a:solidFill>
                  <a:schemeClr val="tx1"/>
                </a:solidFill>
                <a:latin typeface="Times New Roman" pitchFamily="18" charset="0"/>
                <a:cs typeface="Times New Roman" pitchFamily="18" charset="0"/>
              </a:rPr>
              <a:t> (low blood sugar) reactions which may occur in patients with diabetes mellitus treated with insulin. It is also used as a </a:t>
            </a:r>
            <a:r>
              <a:rPr lang="en-IN" sz="1800" dirty="0" err="1" smtClean="0">
                <a:solidFill>
                  <a:schemeClr val="tx1"/>
                </a:solidFill>
                <a:latin typeface="Times New Roman" pitchFamily="18" charset="0"/>
                <a:cs typeface="Times New Roman" pitchFamily="18" charset="0"/>
              </a:rPr>
              <a:t>diagniostic</a:t>
            </a:r>
            <a:r>
              <a:rPr lang="en-IN" sz="1800" dirty="0" smtClean="0">
                <a:solidFill>
                  <a:schemeClr val="tx1"/>
                </a:solidFill>
                <a:latin typeface="Times New Roman" pitchFamily="18" charset="0"/>
                <a:cs typeface="Times New Roman" pitchFamily="18" charset="0"/>
              </a:rPr>
              <a:t> aid.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is indicated for use during radiologic examinations to temporarily inhibit movement of the gastrointestinal tract. Glucagon is as effective for this examination as are the </a:t>
            </a:r>
            <a:r>
              <a:rPr lang="en-IN" sz="1800" dirty="0" err="1" smtClean="0">
                <a:solidFill>
                  <a:schemeClr val="tx1"/>
                </a:solidFill>
                <a:latin typeface="Times New Roman" pitchFamily="18" charset="0"/>
                <a:cs typeface="Times New Roman" pitchFamily="18" charset="0"/>
              </a:rPr>
              <a:t>anticholinergic</a:t>
            </a:r>
            <a:r>
              <a:rPr lang="en-IN" sz="1800" dirty="0" smtClean="0">
                <a:solidFill>
                  <a:schemeClr val="tx1"/>
                </a:solidFill>
                <a:latin typeface="Times New Roman" pitchFamily="18" charset="0"/>
                <a:cs typeface="Times New Roman" pitchFamily="18" charset="0"/>
              </a:rPr>
              <a:t> drugs.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The reconstituted solution contains glucagon as hydrochloride 1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(1 unit/</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and lactose monohydrate (107 mg).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is supplied at pH 2.5-3.5 and is soluble in water.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sterile, lyophilized white powder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7704856" cy="6192688"/>
          </a:xfrm>
        </p:spPr>
        <p:txBody>
          <a:bodyPr/>
          <a:lstStyle/>
          <a:p>
            <a:r>
              <a:rPr lang="en-US" sz="2400" b="1" dirty="0">
                <a:solidFill>
                  <a:schemeClr val="tx1"/>
                </a:solidFill>
                <a:latin typeface="Times New Roman" pitchFamily="18" charset="0"/>
                <a:cs typeface="Times New Roman" pitchFamily="18" charset="0"/>
              </a:rPr>
              <a:t>Route of administration : </a:t>
            </a:r>
            <a:r>
              <a:rPr lang="en-IN" sz="1800" dirty="0">
                <a:solidFill>
                  <a:schemeClr val="tx1"/>
                </a:solidFill>
                <a:latin typeface="Times New Roman" pitchFamily="18" charset="0"/>
                <a:cs typeface="Times New Roman" pitchFamily="18" charset="0"/>
              </a:rPr>
              <a:t>subcutaneous, intramuscular, or intravenous injection </a:t>
            </a:r>
            <a:r>
              <a:rPr lang="en-US" sz="1800" b="1" dirty="0">
                <a:solidFill>
                  <a:schemeClr val="tx1"/>
                </a:solidFill>
                <a:latin typeface="Times New Roman" pitchFamily="18" charset="0"/>
                <a:cs typeface="Times New Roman" pitchFamily="18" charset="0"/>
              </a:rPr>
              <a:t/>
            </a:r>
            <a:br>
              <a:rPr lang="en-US" sz="1800" b="1"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Dosage </a:t>
            </a:r>
            <a:r>
              <a:rPr lang="en-US" sz="2400" b="1" dirty="0" smtClean="0">
                <a:solidFill>
                  <a:schemeClr val="tx1"/>
                </a:solidFill>
                <a:latin typeface="Times New Roman" pitchFamily="18" charset="0"/>
                <a:cs typeface="Times New Roman" pitchFamily="18" charset="0"/>
              </a:rPr>
              <a:t>:</a:t>
            </a:r>
            <a:r>
              <a:rPr lang="en-US" sz="32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Inject 1 </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(adults and children, weighing more than 55 lbs (25 kg)) or 0.5 </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(children weighing less than 55 lbs (25 kg)) subcutaneously, intramuscularly, or intravenously. If the weight is not known: children younger than 6 years should be given a 0.5 </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and children 6 years and older should be given 1 </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Hypersensitivity</a:t>
            </a:r>
            <a:r>
              <a:rPr lang="en-IN" sz="1800" dirty="0" smtClean="0">
                <a:solidFill>
                  <a:schemeClr val="tx1"/>
                </a:solidFill>
                <a:latin typeface="Times New Roman" pitchFamily="18" charset="0"/>
                <a:cs typeface="Times New Roman" pitchFamily="18" charset="0"/>
              </a:rPr>
              <a:t>, Pheochromocytoma, Insulinoma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r>
              <a:rPr lang="en-IN" sz="1800" dirty="0" smtClean="0">
                <a:solidFill>
                  <a:schemeClr val="tx1"/>
                </a:solidFill>
                <a:latin typeface="Times New Roman" pitchFamily="18" charset="0"/>
                <a:cs typeface="Times New Roman" pitchFamily="18" charset="0"/>
              </a:rPr>
              <a:t>Severe </a:t>
            </a:r>
            <a:r>
              <a:rPr lang="en-IN" sz="1800" dirty="0" smtClean="0">
                <a:solidFill>
                  <a:schemeClr val="tx1"/>
                </a:solidFill>
                <a:latin typeface="Times New Roman" pitchFamily="18" charset="0"/>
                <a:cs typeface="Times New Roman" pitchFamily="18" charset="0"/>
              </a:rPr>
              <a:t>side effects are very rare, although nausea and vomiting may occur occasionally especially with doses above 1 mg or with rapid injection (less than 1 minute). You may also have rapid heart beat for a short while. Side effects indicating toxicity of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have not been reported. A few people may be allergic to </a:t>
            </a:r>
            <a:r>
              <a:rPr lang="en-IN" sz="1800" dirty="0" err="1" smtClean="0">
                <a:solidFill>
                  <a:schemeClr val="tx1"/>
                </a:solidFill>
                <a:latin typeface="Times New Roman" pitchFamily="18" charset="0"/>
                <a:cs typeface="Times New Roman" pitchFamily="18" charset="0"/>
              </a:rPr>
              <a:t>GlucaGen</a:t>
            </a:r>
            <a:r>
              <a:rPr lang="en-IN"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31 drugs (94 brand and generic names) are known to interact with GlucaGen (glucagon) among which 1 moderate drug interactions (5 brand and generic names)and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30 minor drug interactions (89 brand and generic names)</a:t>
            </a:r>
            <a:r>
              <a:rPr lang="en-IN" sz="1800" dirty="0" smtClean="0">
                <a:solidFill>
                  <a:schemeClr val="tx1"/>
                </a:solidFill>
                <a:latin typeface="Times New Roman" pitchFamily="18" charset="0"/>
                <a:cs typeface="Times New Roman" pitchFamily="18" charset="0"/>
              </a:rPr>
              <a: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1785926"/>
            <a:ext cx="7772400" cy="2428892"/>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White CM: A review of potential cardiovascular uses of intravenous glucagon administration. J </a:t>
            </a:r>
            <a:r>
              <a:rPr lang="en-IN" sz="1800" dirty="0" err="1" smtClean="0">
                <a:solidFill>
                  <a:schemeClr val="tx1"/>
                </a:solidFill>
                <a:latin typeface="Times New Roman" pitchFamily="18" charset="0"/>
                <a:cs typeface="Times New Roman" pitchFamily="18" charset="0"/>
              </a:rPr>
              <a:t>Clin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Pharmacol</a:t>
            </a:r>
            <a:r>
              <a:rPr lang="en-IN" sz="1800" dirty="0" smtClean="0">
                <a:solidFill>
                  <a:schemeClr val="tx1"/>
                </a:solidFill>
                <a:latin typeface="Times New Roman" pitchFamily="18" charset="0"/>
                <a:cs typeface="Times New Roman" pitchFamily="18" charset="0"/>
              </a:rPr>
              <a:t>. 1999 May;39(5):442-7.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":http://www.ncbi.nlm.nih.gov/pubmed/10234590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http://www.novonordisk.co.in/documents/article_page/document/Glucagen.asp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://www.drugs.com/pro/glucagen.html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://www.rxlist.com/glucagen-drug.htm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139</TotalTime>
  <Words>595</Words>
  <Application>Microsoft Macintosh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Glucagon  recombinant </vt:lpstr>
      <vt:lpstr>PowerPoint Presentation</vt:lpstr>
      <vt:lpstr>PowerPoint Presentation</vt:lpstr>
      <vt:lpstr>PowerPoint Presentation</vt:lpstr>
      <vt:lpstr>PowerPoint Presentation</vt:lpstr>
      <vt:lpstr>PowerPoint Presentation</vt:lpstr>
      <vt:lpstr>Route of administration : subcutaneous, intramuscular, or intravenous injection  Dosage : Inject 1 mL (adults and children, weighing more than 55 lbs (25 kg)) or 0.5 mL (children weighing less than 55 lbs (25 kg)) subcutaneously, intramuscularly, or intravenously. If the weight is not known: children younger than 6 years should be given a 0.5 mL and children 6 years and older should be given 1 mL.  Contraindication : Hypersensitivity, Pheochromocytoma, Insulinoma  Side effects : Severe side effects are very rare, although nausea and vomiting may occur occasionally especially with doses above 1 mg or with rapid injection (less than 1 minute). You may also have rapid heart beat for a short while. Side effects indicating toxicity of GlucaGen® have not been reported. A few people may be allergic to GlucaGen®.  Drug interaction :  A total of 31 drugs (94 brand and generic names) are known to interact with GlucaGen (glucagon) among which 1 moderate drug interactions (5 brand and generic names)and      30 minor drug interactions (89 brand and generic names).</vt:lpstr>
      <vt:lpstr>PowerPoint Presentation</vt:lpstr>
      <vt:lpstr>References : http://www.novonordisk.co.in/documents/article_page/document/Glucagen.asp  http://www.drugs.com/pro/glucagen.html  http://www.rxlist.com/glucagen-drug.htm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2015-01-11T15:44:00Z</dcterms:modified>
</cp:coreProperties>
</file>